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7"/>
  </p:notesMasterIdLst>
  <p:handoutMasterIdLst>
    <p:handoutMasterId r:id="rId18"/>
  </p:handoutMasterIdLst>
  <p:sldIdLst>
    <p:sldId id="315" r:id="rId5"/>
    <p:sldId id="266" r:id="rId6"/>
    <p:sldId id="316" r:id="rId7"/>
    <p:sldId id="321" r:id="rId8"/>
    <p:sldId id="322" r:id="rId9"/>
    <p:sldId id="320" r:id="rId10"/>
    <p:sldId id="337" r:id="rId11"/>
    <p:sldId id="327" r:id="rId12"/>
    <p:sldId id="331" r:id="rId13"/>
    <p:sldId id="332" r:id="rId14"/>
    <p:sldId id="326" r:id="rId15"/>
    <p:sldId id="33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705" r:id="rId14"/>
    <p:sldLayoutId id="2147483706" r:id="rId15"/>
    <p:sldLayoutId id="2147483682" r:id="rId16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2800" dirty="0"/>
              <a:t>«</a:t>
            </a:r>
            <a:r>
              <a:rPr lang="ru-RU" sz="2800" dirty="0" err="1"/>
              <a:t>Функциялар</a:t>
            </a:r>
            <a:r>
              <a:rPr lang="ru-RU" sz="2800" dirty="0"/>
              <a:t>»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C5AF8B-1E91-7428-973C-B9AFC9FC1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0DF1A0-5B54-5BE8-D7FC-84EA0B41C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</a:pPr>
            <a:r>
              <a:rPr lang="kk-KZ" altLang="ru-KZ" dirty="0">
                <a:solidFill>
                  <a:schemeClr val="tx1"/>
                </a:solidFill>
                <a:latin typeface="Arial" panose="020B0604020202020204" pitchFamily="34" charset="0"/>
              </a:rPr>
              <a:t>Рекурсия</a:t>
            </a:r>
            <a:endParaRPr lang="ru-KZ" altLang="ru-KZ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3C51AC-1EC8-A9A6-5DAC-AB0E08419BDF}"/>
              </a:ext>
            </a:extLst>
          </p:cNvPr>
          <p:cNvSpPr txBox="1"/>
          <p:nvPr/>
        </p:nvSpPr>
        <p:spPr>
          <a:xfrm>
            <a:off x="87087" y="635764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6A3CDBC-499A-9C81-EDBA-D984A217E739}"/>
              </a:ext>
            </a:extLst>
          </p:cNvPr>
          <p:cNvSpPr txBox="1"/>
          <p:nvPr/>
        </p:nvSpPr>
        <p:spPr>
          <a:xfrm>
            <a:off x="6749143" y="2993963"/>
            <a:ext cx="524691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/>
              <a:t>Рекурсивті</a:t>
            </a:r>
            <a:r>
              <a:rPr lang="ru-RU" b="1" dirty="0"/>
              <a:t> функция </a:t>
            </a:r>
            <a:r>
              <a:rPr lang="ru-RU" b="1" dirty="0" err="1"/>
              <a:t>құрылымы</a:t>
            </a:r>
            <a:endParaRPr lang="ru-RU" b="1" dirty="0"/>
          </a:p>
          <a:p>
            <a:endParaRPr lang="ru-RU" dirty="0"/>
          </a:p>
          <a:p>
            <a:r>
              <a:rPr lang="ru-RU" dirty="0"/>
              <a:t>тип </a:t>
            </a:r>
            <a:r>
              <a:rPr lang="ru-RU" dirty="0" err="1"/>
              <a:t>функцияАты</a:t>
            </a:r>
            <a:r>
              <a:rPr lang="ru-RU" dirty="0"/>
              <a:t>(</a:t>
            </a:r>
            <a:r>
              <a:rPr lang="ru-RU" dirty="0" err="1"/>
              <a:t>параметрлер</a:t>
            </a:r>
            <a:r>
              <a:rPr lang="ru-RU" dirty="0"/>
              <a:t>) {</a:t>
            </a:r>
          </a:p>
          <a:p>
            <a:r>
              <a:rPr lang="ru-RU" dirty="0"/>
              <a:t>    </a:t>
            </a:r>
            <a:r>
              <a:rPr lang="en-US" dirty="0"/>
              <a:t>if (</a:t>
            </a:r>
            <a:r>
              <a:rPr lang="ru-RU" dirty="0" err="1"/>
              <a:t>шарт</a:t>
            </a:r>
            <a:r>
              <a:rPr lang="ru-RU" dirty="0"/>
              <a:t>)  // </a:t>
            </a:r>
            <a:r>
              <a:rPr lang="ru-RU" dirty="0" err="1"/>
              <a:t>базалық</a:t>
            </a:r>
            <a:r>
              <a:rPr lang="ru-RU" dirty="0"/>
              <a:t> </a:t>
            </a:r>
            <a:r>
              <a:rPr lang="ru-RU" dirty="0" err="1"/>
              <a:t>жағдай</a:t>
            </a:r>
            <a:endParaRPr lang="ru-RU" dirty="0"/>
          </a:p>
          <a:p>
            <a:r>
              <a:rPr lang="ru-RU" dirty="0"/>
              <a:t>        </a:t>
            </a:r>
            <a:r>
              <a:rPr lang="en-US" dirty="0"/>
              <a:t>return </a:t>
            </a:r>
            <a:r>
              <a:rPr lang="ru-RU" dirty="0" err="1"/>
              <a:t>нәтиже</a:t>
            </a:r>
            <a:r>
              <a:rPr lang="ru-RU" dirty="0"/>
              <a:t>;</a:t>
            </a:r>
          </a:p>
          <a:p>
            <a:r>
              <a:rPr lang="ru-RU" dirty="0"/>
              <a:t>    </a:t>
            </a:r>
            <a:r>
              <a:rPr lang="en-US" dirty="0"/>
              <a:t>else</a:t>
            </a:r>
          </a:p>
          <a:p>
            <a:r>
              <a:rPr lang="en-US" dirty="0"/>
              <a:t>        return </a:t>
            </a:r>
            <a:r>
              <a:rPr lang="ru-RU" dirty="0" err="1"/>
              <a:t>функцияАты</a:t>
            </a:r>
            <a:r>
              <a:rPr lang="ru-RU" dirty="0"/>
              <a:t>(</a:t>
            </a:r>
            <a:r>
              <a:rPr lang="ru-RU" dirty="0" err="1"/>
              <a:t>жаңа</a:t>
            </a:r>
            <a:r>
              <a:rPr lang="ru-RU" dirty="0"/>
              <a:t> параметр);</a:t>
            </a:r>
          </a:p>
          <a:p>
            <a:r>
              <a:rPr lang="ru-RU" dirty="0"/>
              <a:t>}</a:t>
            </a:r>
            <a:endParaRPr lang="ru-KZ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817F44-2FDA-8F32-C3EE-65F16818FB33}"/>
              </a:ext>
            </a:extLst>
          </p:cNvPr>
          <p:cNvSpPr txBox="1"/>
          <p:nvPr/>
        </p:nvSpPr>
        <p:spPr>
          <a:xfrm>
            <a:off x="1186545" y="2967335"/>
            <a:ext cx="471351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7030A0"/>
                </a:solidFill>
              </a:rPr>
              <a:t>Рекурсия</a:t>
            </a:r>
            <a:r>
              <a:rPr lang="ru-RU" dirty="0"/>
              <a:t> — </a:t>
            </a:r>
            <a:r>
              <a:rPr lang="ru-RU" dirty="0" err="1"/>
              <a:t>функцияның</a:t>
            </a:r>
            <a:r>
              <a:rPr lang="ru-RU" dirty="0"/>
              <a:t> </a:t>
            </a:r>
            <a:r>
              <a:rPr lang="ru-RU" dirty="0" err="1"/>
              <a:t>өзі</a:t>
            </a:r>
            <a:r>
              <a:rPr lang="ru-RU" dirty="0"/>
              <a:t> </a:t>
            </a:r>
            <a:r>
              <a:rPr lang="ru-RU" dirty="0" err="1"/>
              <a:t>өзін</a:t>
            </a:r>
            <a:r>
              <a:rPr lang="ru-RU" dirty="0"/>
              <a:t> </a:t>
            </a:r>
            <a:r>
              <a:rPr lang="ru-RU" dirty="0" err="1"/>
              <a:t>шақыруы</a:t>
            </a:r>
            <a:r>
              <a:rPr lang="ru-RU" dirty="0"/>
              <a:t>. </a:t>
            </a:r>
          </a:p>
          <a:p>
            <a:pPr algn="just"/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есепті</a:t>
            </a:r>
            <a:r>
              <a:rPr lang="ru-RU" dirty="0"/>
              <a:t> </a:t>
            </a:r>
            <a:r>
              <a:rPr lang="ru-RU" dirty="0" err="1"/>
              <a:t>кішірейте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 </a:t>
            </a:r>
            <a:r>
              <a:rPr lang="ru-RU" dirty="0" err="1"/>
              <a:t>шешуге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әдіс.Әр</a:t>
            </a:r>
            <a:r>
              <a:rPr lang="ru-RU" dirty="0"/>
              <a:t> </a:t>
            </a:r>
            <a:r>
              <a:rPr lang="ru-RU" dirty="0" err="1"/>
              <a:t>рекурсивті</a:t>
            </a:r>
            <a:r>
              <a:rPr lang="ru-RU" dirty="0"/>
              <a:t> </a:t>
            </a:r>
            <a:r>
              <a:rPr lang="ru-RU" dirty="0" err="1"/>
              <a:t>шақыру</a:t>
            </a:r>
            <a:r>
              <a:rPr lang="ru-RU" dirty="0"/>
              <a:t> </a:t>
            </a:r>
            <a:r>
              <a:rPr lang="ru-RU" dirty="0" err="1"/>
              <a:t>есептің</a:t>
            </a:r>
            <a:r>
              <a:rPr lang="ru-RU" dirty="0"/>
              <a:t> </a:t>
            </a:r>
            <a:r>
              <a:rPr lang="ru-RU" dirty="0" err="1"/>
              <a:t>жеңіл</a:t>
            </a:r>
            <a:r>
              <a:rPr lang="ru-RU" dirty="0"/>
              <a:t> </a:t>
            </a:r>
            <a:r>
              <a:rPr lang="ru-RU" dirty="0" err="1"/>
              <a:t>түріне</a:t>
            </a:r>
            <a:r>
              <a:rPr lang="ru-RU" dirty="0"/>
              <a:t> </a:t>
            </a:r>
            <a:r>
              <a:rPr lang="ru-RU" dirty="0" err="1"/>
              <a:t>көшіп</a:t>
            </a:r>
            <a:r>
              <a:rPr lang="ru-RU" dirty="0"/>
              <a:t> </a:t>
            </a:r>
            <a:r>
              <a:rPr lang="ru-RU" dirty="0" err="1"/>
              <a:t>отырады</a:t>
            </a:r>
            <a:r>
              <a:rPr lang="ru-RU" dirty="0"/>
              <a:t>, </a:t>
            </a:r>
            <a:r>
              <a:rPr lang="ru-RU" dirty="0" err="1"/>
              <a:t>соңында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(</a:t>
            </a:r>
            <a:r>
              <a:rPr lang="ru-RU" dirty="0" err="1"/>
              <a:t>базалық</a:t>
            </a:r>
            <a:r>
              <a:rPr lang="ru-RU" dirty="0"/>
              <a:t>) </a:t>
            </a:r>
            <a:r>
              <a:rPr lang="ru-RU" dirty="0" err="1"/>
              <a:t>жағдайға</a:t>
            </a:r>
            <a:r>
              <a:rPr lang="ru-RU" dirty="0"/>
              <a:t> </a:t>
            </a:r>
            <a:r>
              <a:rPr lang="ru-RU" dirty="0" err="1"/>
              <a:t>жетіп</a:t>
            </a:r>
            <a:r>
              <a:rPr lang="ru-RU" dirty="0"/>
              <a:t>, </a:t>
            </a:r>
            <a:r>
              <a:rPr lang="ru-RU" dirty="0" err="1"/>
              <a:t>қайтып</a:t>
            </a:r>
            <a:r>
              <a:rPr lang="ru-RU" dirty="0"/>
              <a:t> </a:t>
            </a:r>
            <a:r>
              <a:rPr lang="ru-RU" dirty="0" err="1"/>
              <a:t>оралады</a:t>
            </a:r>
            <a:r>
              <a:rPr lang="ru-RU" dirty="0"/>
              <a:t>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109829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0116B4-A323-06A0-123A-C88DA4D0A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80E37F-56C0-4A27-74B2-F4814F7CA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Қарапайым</a:t>
            </a:r>
            <a:r>
              <a:rPr lang="ru-RU" dirty="0"/>
              <a:t> </a:t>
            </a:r>
            <a:r>
              <a:rPr lang="ru-RU" dirty="0" err="1"/>
              <a:t>мысал</a:t>
            </a:r>
            <a:r>
              <a:rPr lang="ru-RU" dirty="0"/>
              <a:t> – Факториал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3BFA35-0C78-B8E1-754D-183DA3B88F46}"/>
              </a:ext>
            </a:extLst>
          </p:cNvPr>
          <p:cNvSpPr txBox="1"/>
          <p:nvPr/>
        </p:nvSpPr>
        <p:spPr>
          <a:xfrm>
            <a:off x="65315" y="613993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F9FD27-D1C6-3E5B-4F05-7CE2D51AE8ED}"/>
              </a:ext>
            </a:extLst>
          </p:cNvPr>
          <p:cNvSpPr txBox="1"/>
          <p:nvPr/>
        </p:nvSpPr>
        <p:spPr>
          <a:xfrm>
            <a:off x="1295399" y="2943055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int factorial(int n) {</a:t>
            </a:r>
          </a:p>
          <a:p>
            <a:r>
              <a:rPr lang="en-US" dirty="0"/>
              <a:t>    if (n == 1)</a:t>
            </a:r>
          </a:p>
          <a:p>
            <a:r>
              <a:rPr lang="en-US" dirty="0"/>
              <a:t>        return 1;</a:t>
            </a:r>
          </a:p>
          <a:p>
            <a:r>
              <a:rPr lang="en-US" dirty="0"/>
              <a:t>    else</a:t>
            </a:r>
          </a:p>
          <a:p>
            <a:r>
              <a:rPr lang="en-US" dirty="0"/>
              <a:t>        return n * factorial(n - 1);</a:t>
            </a:r>
          </a:p>
          <a:p>
            <a:r>
              <a:rPr lang="en-US" dirty="0"/>
              <a:t>}</a:t>
            </a:r>
            <a:endParaRPr lang="ru-KZ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02FE3FE7-02C3-C0FC-F3E6-59EA4B9BD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61" y="2355385"/>
            <a:ext cx="2425825" cy="36196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E64EC2F-34A6-6D01-6D54-5ECE837D87BA}"/>
              </a:ext>
            </a:extLst>
          </p:cNvPr>
          <p:cNvSpPr txBox="1"/>
          <p:nvPr/>
        </p:nvSpPr>
        <p:spPr>
          <a:xfrm>
            <a:off x="5617027" y="5212804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factorial</a:t>
            </a:r>
            <a:r>
              <a:rPr lang="ru-KZ" dirty="0"/>
              <a:t>(3)</a:t>
            </a:r>
          </a:p>
          <a:p>
            <a:r>
              <a:rPr lang="ru-KZ" dirty="0"/>
              <a:t> → 3 * </a:t>
            </a:r>
            <a:r>
              <a:rPr lang="ru-KZ" dirty="0" err="1"/>
              <a:t>factorial</a:t>
            </a:r>
            <a:r>
              <a:rPr lang="ru-KZ" dirty="0"/>
              <a:t>(2)</a:t>
            </a:r>
          </a:p>
          <a:p>
            <a:r>
              <a:rPr lang="ru-KZ" dirty="0"/>
              <a:t>       → 2 * </a:t>
            </a:r>
            <a:r>
              <a:rPr lang="ru-KZ" dirty="0" err="1"/>
              <a:t>factorial</a:t>
            </a:r>
            <a:r>
              <a:rPr lang="ru-KZ" dirty="0"/>
              <a:t>(1)</a:t>
            </a:r>
          </a:p>
          <a:p>
            <a:r>
              <a:rPr lang="ru-KZ" dirty="0"/>
              <a:t>             → 1 (</a:t>
            </a:r>
            <a:r>
              <a:rPr lang="ru-KZ" dirty="0" err="1"/>
              <a:t>базалық</a:t>
            </a:r>
            <a:r>
              <a:rPr lang="ru-KZ" dirty="0"/>
              <a:t>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84CEDF-C1E8-A29F-CDC3-D7BD0623C417}"/>
              </a:ext>
            </a:extLst>
          </p:cNvPr>
          <p:cNvSpPr txBox="1"/>
          <p:nvPr/>
        </p:nvSpPr>
        <p:spPr>
          <a:xfrm>
            <a:off x="4800600" y="4757447"/>
            <a:ext cx="62048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/>
              <a:t>Шақыру</a:t>
            </a:r>
            <a:r>
              <a:rPr lang="ru-RU" b="1" dirty="0"/>
              <a:t> </a:t>
            </a:r>
            <a:r>
              <a:rPr lang="ru-RU" b="1" dirty="0" err="1"/>
              <a:t>үлгісі</a:t>
            </a:r>
            <a:r>
              <a:rPr lang="ru-RU" b="1" dirty="0"/>
              <a:t>: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2302277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5869435-5BA0-9AC0-0823-44963838AF5A}"/>
              </a:ext>
            </a:extLst>
          </p:cNvPr>
          <p:cNvSpPr txBox="1"/>
          <p:nvPr/>
        </p:nvSpPr>
        <p:spPr>
          <a:xfrm>
            <a:off x="4974772" y="337458"/>
            <a:ext cx="4239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/>
              <a:t>Рекурсия </a:t>
            </a:r>
            <a:r>
              <a:rPr lang="ru-RU" sz="2800" b="1" dirty="0" err="1"/>
              <a:t>және</a:t>
            </a:r>
            <a:r>
              <a:rPr lang="ru-RU" sz="2800" b="1" dirty="0"/>
              <a:t> цикл</a:t>
            </a:r>
            <a:endParaRPr lang="ru-KZ" sz="28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E05D08-1166-F1DE-8883-7F85C3BCEA5D}"/>
              </a:ext>
            </a:extLst>
          </p:cNvPr>
          <p:cNvSpPr txBox="1"/>
          <p:nvPr/>
        </p:nvSpPr>
        <p:spPr>
          <a:xfrm>
            <a:off x="250372" y="1348378"/>
            <a:ext cx="303711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Кейбір</a:t>
            </a:r>
            <a:r>
              <a:rPr lang="ru-RU" dirty="0"/>
              <a:t> </a:t>
            </a:r>
            <a:r>
              <a:rPr lang="ru-RU" dirty="0" err="1"/>
              <a:t>тапсырмалар</a:t>
            </a:r>
            <a:r>
              <a:rPr lang="ru-RU" dirty="0"/>
              <a:t> </a:t>
            </a:r>
            <a:r>
              <a:rPr lang="ru-RU" dirty="0" err="1"/>
              <a:t>рекурсиямен</a:t>
            </a:r>
            <a:r>
              <a:rPr lang="ru-RU" dirty="0"/>
              <a:t> де, </a:t>
            </a:r>
            <a:r>
              <a:rPr lang="ru-RU" dirty="0" err="1"/>
              <a:t>циклмен</a:t>
            </a:r>
            <a:r>
              <a:rPr lang="ru-RU" dirty="0"/>
              <a:t> де </a:t>
            </a:r>
            <a:r>
              <a:rPr lang="ru-RU" dirty="0" err="1"/>
              <a:t>шешіледі</a:t>
            </a:r>
            <a:r>
              <a:rPr lang="ru-RU" dirty="0"/>
              <a:t>. </a:t>
            </a:r>
            <a:endParaRPr lang="ru-KZ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C22B07-77BE-24F1-3EFB-C586FC1AD5CA}"/>
              </a:ext>
            </a:extLst>
          </p:cNvPr>
          <p:cNvSpPr txBox="1"/>
          <p:nvPr/>
        </p:nvSpPr>
        <p:spPr>
          <a:xfrm>
            <a:off x="65317" y="2597219"/>
            <a:ext cx="620485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dirty="0" err="1"/>
              <a:t>Циклмен</a:t>
            </a:r>
            <a:r>
              <a:rPr lang="ru-RU" dirty="0"/>
              <a:t>:</a:t>
            </a:r>
          </a:p>
          <a:p>
            <a:endParaRPr lang="ru-RU" dirty="0"/>
          </a:p>
          <a:p>
            <a:r>
              <a:rPr lang="en-US" dirty="0"/>
              <a:t>int factorial(int n) {    </a:t>
            </a:r>
            <a:endParaRPr lang="ru-RU" dirty="0"/>
          </a:p>
          <a:p>
            <a:r>
              <a:rPr lang="en-US" dirty="0"/>
              <a:t>int res = 1;    </a:t>
            </a:r>
            <a:endParaRPr lang="ru-RU" dirty="0"/>
          </a:p>
          <a:p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 = 1; </a:t>
            </a:r>
            <a:r>
              <a:rPr lang="en-US" dirty="0" err="1"/>
              <a:t>i</a:t>
            </a:r>
            <a:r>
              <a:rPr lang="en-US" dirty="0"/>
              <a:t> &lt;= n; </a:t>
            </a:r>
            <a:r>
              <a:rPr lang="en-US" dirty="0" err="1"/>
              <a:t>i</a:t>
            </a:r>
            <a:r>
              <a:rPr lang="en-US" dirty="0"/>
              <a:t>++)        </a:t>
            </a:r>
            <a:endParaRPr lang="ru-RU" dirty="0"/>
          </a:p>
          <a:p>
            <a:r>
              <a:rPr lang="en-US" dirty="0"/>
              <a:t>res *= </a:t>
            </a:r>
            <a:r>
              <a:rPr lang="en-US" dirty="0" err="1"/>
              <a:t>i</a:t>
            </a:r>
            <a:r>
              <a:rPr lang="en-US" dirty="0"/>
              <a:t>;    </a:t>
            </a:r>
            <a:endParaRPr lang="ru-RU" dirty="0"/>
          </a:p>
          <a:p>
            <a:r>
              <a:rPr lang="en-US" dirty="0"/>
              <a:t>return res;}</a:t>
            </a:r>
            <a:endParaRPr lang="ru-KZ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40B067-357C-417E-B912-DEEF6F04DDCF}"/>
              </a:ext>
            </a:extLst>
          </p:cNvPr>
          <p:cNvSpPr txBox="1"/>
          <p:nvPr/>
        </p:nvSpPr>
        <p:spPr>
          <a:xfrm>
            <a:off x="4931228" y="3166293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int</a:t>
            </a:r>
            <a:r>
              <a:rPr lang="ru-KZ" dirty="0"/>
              <a:t> </a:t>
            </a:r>
            <a:r>
              <a:rPr lang="ru-KZ" dirty="0" err="1"/>
              <a:t>factorial</a:t>
            </a:r>
            <a:r>
              <a:rPr lang="ru-KZ" dirty="0"/>
              <a:t>(</a:t>
            </a:r>
            <a:r>
              <a:rPr lang="ru-KZ" dirty="0" err="1"/>
              <a:t>int</a:t>
            </a:r>
            <a:r>
              <a:rPr lang="ru-KZ" dirty="0"/>
              <a:t> n) {</a:t>
            </a:r>
          </a:p>
          <a:p>
            <a:r>
              <a:rPr lang="ru-KZ" dirty="0"/>
              <a:t>    </a:t>
            </a:r>
            <a:r>
              <a:rPr lang="ru-KZ" dirty="0" err="1"/>
              <a:t>if</a:t>
            </a:r>
            <a:r>
              <a:rPr lang="ru-KZ" dirty="0"/>
              <a:t> (n &lt;= 1) </a:t>
            </a:r>
            <a:r>
              <a:rPr lang="ru-KZ" dirty="0" err="1"/>
              <a:t>return</a:t>
            </a:r>
            <a:r>
              <a:rPr lang="ru-KZ" dirty="0"/>
              <a:t> 1;</a:t>
            </a:r>
          </a:p>
          <a:p>
            <a:r>
              <a:rPr lang="ru-KZ" dirty="0"/>
              <a:t>    </a:t>
            </a:r>
            <a:r>
              <a:rPr lang="ru-KZ" dirty="0" err="1"/>
              <a:t>return</a:t>
            </a:r>
            <a:r>
              <a:rPr lang="ru-KZ" dirty="0"/>
              <a:t> n * </a:t>
            </a:r>
            <a:r>
              <a:rPr lang="ru-KZ" dirty="0" err="1"/>
              <a:t>factorial</a:t>
            </a:r>
            <a:r>
              <a:rPr lang="ru-KZ" dirty="0"/>
              <a:t>(n - 1);</a:t>
            </a:r>
          </a:p>
          <a:p>
            <a:r>
              <a:rPr lang="ru-KZ" dirty="0"/>
              <a:t>}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7D17686-8030-4553-D6EB-1664F9C7539B}"/>
              </a:ext>
            </a:extLst>
          </p:cNvPr>
          <p:cNvSpPr txBox="1"/>
          <p:nvPr/>
        </p:nvSpPr>
        <p:spPr>
          <a:xfrm>
            <a:off x="4931228" y="251498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Рекурсиямен</a:t>
            </a:r>
            <a:r>
              <a:rPr lang="ru-RU" dirty="0"/>
              <a:t>: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617709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714" y="1361923"/>
            <a:ext cx="7717972" cy="739020"/>
          </a:xfrm>
        </p:spPr>
        <p:txBody>
          <a:bodyPr>
            <a:normAutofit/>
          </a:bodyPr>
          <a:lstStyle/>
          <a:p>
            <a:pPr algn="ctr"/>
            <a:r>
              <a:rPr lang="kk-KZ" dirty="0"/>
              <a:t>Кіріспе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264230"/>
            <a:ext cx="7630885" cy="366846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	Функция — </a:t>
            </a:r>
            <a:r>
              <a:rPr lang="ru-RU" dirty="0" err="1">
                <a:solidFill>
                  <a:schemeClr val="tx1"/>
                </a:solidFill>
              </a:rPr>
              <a:t>бұл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белгілі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әрекетті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орындайтын</a:t>
            </a:r>
            <a:r>
              <a:rPr lang="ru-RU" dirty="0">
                <a:solidFill>
                  <a:schemeClr val="tx1"/>
                </a:solidFill>
              </a:rPr>
              <a:t> код </a:t>
            </a:r>
            <a:r>
              <a:rPr lang="ru-RU" dirty="0" err="1">
                <a:solidFill>
                  <a:schemeClr val="tx1"/>
                </a:solidFill>
              </a:rPr>
              <a:t>блогы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</a:rPr>
              <a:t>Функцияны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бір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жазып</a:t>
            </a:r>
            <a:r>
              <a:rPr lang="ru-RU" dirty="0">
                <a:solidFill>
                  <a:schemeClr val="tx1"/>
                </a:solidFill>
              </a:rPr>
              <a:t>, оны </a:t>
            </a:r>
            <a:r>
              <a:rPr lang="ru-RU" dirty="0" err="1">
                <a:solidFill>
                  <a:schemeClr val="tx1"/>
                </a:solidFill>
              </a:rPr>
              <a:t>бірнеше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рет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қолдануға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болады.Бағдарлама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құрылымын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жақсартады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кодты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қайта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қолдануға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мүмкіндік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береді</a:t>
            </a:r>
            <a:r>
              <a:rPr lang="ru-RU" dirty="0">
                <a:solidFill>
                  <a:schemeClr val="tx1"/>
                </a:solidFill>
              </a:rPr>
              <a:t>.</a:t>
            </a:r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0E0F-10C6-298A-C347-E831FFF4E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KZ" dirty="0"/>
              <a:t> </a:t>
            </a:r>
            <a:r>
              <a:rPr lang="ru-RU" dirty="0"/>
              <a:t>Функция </a:t>
            </a:r>
            <a:r>
              <a:rPr lang="ru-RU" dirty="0" err="1"/>
              <a:t>типтері</a:t>
            </a:r>
            <a:endParaRPr lang="ru-KZ" dirty="0"/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3C7E7840-E9DF-85AC-D844-FB1461EA1C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298099"/>
              </p:ext>
            </p:extLst>
          </p:nvPr>
        </p:nvGraphicFramePr>
        <p:xfrm>
          <a:off x="1654628" y="1481321"/>
          <a:ext cx="9045350" cy="2590800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522675">
                  <a:extLst>
                    <a:ext uri="{9D8B030D-6E8A-4147-A177-3AD203B41FA5}">
                      <a16:colId xmlns:a16="http://schemas.microsoft.com/office/drawing/2014/main" val="2635731491"/>
                    </a:ext>
                  </a:extLst>
                </a:gridCol>
                <a:gridCol w="4522675">
                  <a:extLst>
                    <a:ext uri="{9D8B030D-6E8A-4147-A177-3AD203B41FA5}">
                      <a16:colId xmlns:a16="http://schemas.microsoft.com/office/drawing/2014/main" val="166942371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2000"/>
                        <a:t>Түрі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/>
                        <a:t>Сипаттамасы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89175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2000" b="0"/>
                        <a:t>Нақты мән қайтаратын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return </a:t>
                      </a:r>
                      <a:r>
                        <a:rPr lang="ru-RU" sz="2000"/>
                        <a:t>көмегімен нәтиже қайтарады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551277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 b="0"/>
                        <a:t>void (</a:t>
                      </a:r>
                      <a:r>
                        <a:rPr lang="ru-RU" sz="2000" b="0"/>
                        <a:t>ештеңе қайтармайды)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/>
                        <a:t>тек әрекет орындайды, бірақ мән қайтармайды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53321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2000" b="0"/>
                        <a:t>Параметрлі функциялар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/>
                        <a:t>сырттан мәлімет алады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5030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2000" b="0" dirty="0" err="1"/>
                        <a:t>Параметрсіз</a:t>
                      </a:r>
                      <a:r>
                        <a:rPr lang="ru-RU" sz="2000" b="0" dirty="0"/>
                        <a:t> </a:t>
                      </a:r>
                      <a:r>
                        <a:rPr lang="ru-RU" sz="2000" b="0" dirty="0" err="1"/>
                        <a:t>функциялар</a:t>
                      </a:r>
                      <a:endParaRPr lang="ru-RU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000" dirty="0" err="1"/>
                        <a:t>ешқандай</a:t>
                      </a:r>
                      <a:r>
                        <a:rPr lang="ru-RU" sz="2000" dirty="0"/>
                        <a:t> параметр </a:t>
                      </a:r>
                      <a:r>
                        <a:rPr lang="ru-RU" sz="2000" dirty="0" err="1"/>
                        <a:t>алмайды</a:t>
                      </a:r>
                      <a:endParaRPr lang="ru-RU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01752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01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B26F85-3559-7D97-9638-6C069DFE8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Функция </a:t>
            </a:r>
            <a:r>
              <a:rPr lang="ru-RU" dirty="0" err="1"/>
              <a:t>құрылымы</a:t>
            </a:r>
            <a:endParaRPr lang="ru-KZ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AEB5F4-9928-F849-CC67-82BB3FBBEF8D}"/>
              </a:ext>
            </a:extLst>
          </p:cNvPr>
          <p:cNvSpPr txBox="1"/>
          <p:nvPr/>
        </p:nvSpPr>
        <p:spPr>
          <a:xfrm>
            <a:off x="65311" y="647738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99958-4F2F-840E-9E1A-CC9C4DDB31DD}"/>
              </a:ext>
            </a:extLst>
          </p:cNvPr>
          <p:cNvSpPr txBox="1"/>
          <p:nvPr/>
        </p:nvSpPr>
        <p:spPr>
          <a:xfrm>
            <a:off x="1260322" y="2761103"/>
            <a:ext cx="397570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err="1"/>
              <a:t>мәлімет_типі</a:t>
            </a:r>
            <a:r>
              <a:rPr lang="ru-RU" sz="2000" dirty="0"/>
              <a:t> </a:t>
            </a:r>
            <a:r>
              <a:rPr lang="ru-RU" sz="2000" dirty="0" err="1"/>
              <a:t>функция_аты</a:t>
            </a:r>
            <a:r>
              <a:rPr lang="ru-RU" sz="2000" dirty="0"/>
              <a:t>(</a:t>
            </a:r>
            <a:r>
              <a:rPr lang="ru-RU" sz="2000" dirty="0" err="1"/>
              <a:t>параметрлер</a:t>
            </a:r>
            <a:r>
              <a:rPr lang="ru-RU" sz="2000" dirty="0"/>
              <a:t>) {</a:t>
            </a:r>
          </a:p>
          <a:p>
            <a:r>
              <a:rPr lang="ru-RU" sz="2000" dirty="0"/>
              <a:t>    // функция </a:t>
            </a:r>
            <a:r>
              <a:rPr lang="ru-RU" sz="2000" dirty="0" err="1"/>
              <a:t>денесі</a:t>
            </a:r>
            <a:endParaRPr lang="ru-RU" sz="2000" dirty="0"/>
          </a:p>
          <a:p>
            <a:r>
              <a:rPr lang="ru-RU" sz="2000" dirty="0"/>
              <a:t>    </a:t>
            </a:r>
            <a:r>
              <a:rPr lang="en-US" sz="2000" dirty="0"/>
              <a:t>return </a:t>
            </a:r>
            <a:r>
              <a:rPr lang="ru-RU" sz="2000" dirty="0" err="1"/>
              <a:t>мән</a:t>
            </a:r>
            <a:r>
              <a:rPr lang="ru-RU" sz="2000" dirty="0"/>
              <a:t>;</a:t>
            </a:r>
          </a:p>
          <a:p>
            <a:r>
              <a:rPr lang="ru-RU" sz="2000" dirty="0"/>
              <a:t>}</a:t>
            </a:r>
            <a:r>
              <a:rPr lang="en-US" sz="2000" dirty="0"/>
              <a:t>}</a:t>
            </a:r>
            <a:endParaRPr lang="ru-KZ" sz="20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60F7206-E1D3-E7BE-757C-AE9ABE1B2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826" y="4502216"/>
            <a:ext cx="375936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err="1"/>
              <a:t>Функцияны</a:t>
            </a:r>
            <a:r>
              <a:rPr lang="ru-RU" b="1" dirty="0"/>
              <a:t> </a:t>
            </a:r>
            <a:r>
              <a:rPr lang="ru-RU" b="1" dirty="0" err="1"/>
              <a:t>шақыру</a:t>
            </a:r>
            <a:endParaRPr lang="en-US" b="1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ru-KZ" dirty="0">
                <a:latin typeface="Arial" panose="020B0604020202020204" pitchFamily="34" charset="0"/>
              </a:rPr>
              <a:t>int result = add(5, 3); // </a:t>
            </a:r>
            <a:r>
              <a:rPr lang="en-US" altLang="ru-KZ" dirty="0" err="1">
                <a:latin typeface="Arial" panose="020B0604020202020204" pitchFamily="34" charset="0"/>
              </a:rPr>
              <a:t>нәтижесі</a:t>
            </a:r>
            <a:r>
              <a:rPr lang="en-US" altLang="ru-KZ" dirty="0">
                <a:latin typeface="Arial" panose="020B0604020202020204" pitchFamily="34" charset="0"/>
              </a:rPr>
              <a:t>: 8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KZ" altLang="ru-KZ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636D36-83C4-C2C2-A53D-3733EEE1F061}"/>
              </a:ext>
            </a:extLst>
          </p:cNvPr>
          <p:cNvSpPr txBox="1"/>
          <p:nvPr/>
        </p:nvSpPr>
        <p:spPr>
          <a:xfrm>
            <a:off x="5540827" y="2755064"/>
            <a:ext cx="6096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/>
              <a:t>Мысал</a:t>
            </a:r>
            <a:endParaRPr lang="en-US" b="1" dirty="0"/>
          </a:p>
          <a:p>
            <a:endParaRPr lang="en-US" dirty="0"/>
          </a:p>
          <a:p>
            <a:r>
              <a:rPr lang="ru-KZ" dirty="0" err="1"/>
              <a:t>int</a:t>
            </a:r>
            <a:r>
              <a:rPr lang="ru-KZ" dirty="0"/>
              <a:t> </a:t>
            </a:r>
            <a:r>
              <a:rPr lang="ru-KZ" dirty="0" err="1"/>
              <a:t>add</a:t>
            </a:r>
            <a:r>
              <a:rPr lang="ru-KZ" dirty="0"/>
              <a:t>(</a:t>
            </a:r>
            <a:r>
              <a:rPr lang="ru-KZ" dirty="0" err="1"/>
              <a:t>int</a:t>
            </a:r>
            <a:r>
              <a:rPr lang="ru-KZ" dirty="0"/>
              <a:t> a, </a:t>
            </a:r>
            <a:r>
              <a:rPr lang="ru-KZ" dirty="0" err="1"/>
              <a:t>int</a:t>
            </a:r>
            <a:r>
              <a:rPr lang="ru-KZ" dirty="0"/>
              <a:t> b) {</a:t>
            </a:r>
          </a:p>
          <a:p>
            <a:r>
              <a:rPr lang="ru-KZ" dirty="0"/>
              <a:t>    </a:t>
            </a:r>
            <a:r>
              <a:rPr lang="ru-KZ" dirty="0" err="1"/>
              <a:t>return</a:t>
            </a:r>
            <a:r>
              <a:rPr lang="ru-KZ" dirty="0"/>
              <a:t> a + b;</a:t>
            </a:r>
          </a:p>
          <a:p>
            <a:r>
              <a:rPr lang="ru-KZ" dirty="0"/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347FFA-25AC-9541-7FFE-D78CFAB30A98}"/>
              </a:ext>
            </a:extLst>
          </p:cNvPr>
          <p:cNvSpPr txBox="1"/>
          <p:nvPr/>
        </p:nvSpPr>
        <p:spPr>
          <a:xfrm>
            <a:off x="1240972" y="5204351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void </a:t>
            </a:r>
            <a:r>
              <a:rPr lang="ru-RU" b="1" dirty="0"/>
              <a:t>функция </a:t>
            </a:r>
            <a:r>
              <a:rPr lang="ru-RU" b="1" dirty="0" err="1"/>
              <a:t>мысалы</a:t>
            </a:r>
            <a:endParaRPr lang="ru-RU" b="1" dirty="0"/>
          </a:p>
          <a:p>
            <a:r>
              <a:rPr lang="ru-KZ" dirty="0" err="1"/>
              <a:t>void</a:t>
            </a:r>
            <a:r>
              <a:rPr lang="ru-KZ" dirty="0"/>
              <a:t> </a:t>
            </a:r>
            <a:r>
              <a:rPr lang="ru-KZ" dirty="0" err="1"/>
              <a:t>sayHello</a:t>
            </a:r>
            <a:r>
              <a:rPr lang="ru-KZ" dirty="0"/>
              <a:t>() {</a:t>
            </a:r>
          </a:p>
          <a:p>
            <a:r>
              <a:rPr lang="ru-KZ" dirty="0"/>
              <a:t>    </a:t>
            </a:r>
            <a:r>
              <a:rPr lang="ru-KZ" dirty="0" err="1"/>
              <a:t>cout</a:t>
            </a:r>
            <a:r>
              <a:rPr lang="ru-KZ" dirty="0"/>
              <a:t> &lt;&lt; "</a:t>
            </a:r>
            <a:r>
              <a:rPr lang="ru-KZ" dirty="0" err="1"/>
              <a:t>Сәлем</a:t>
            </a:r>
            <a:r>
              <a:rPr lang="ru-KZ" dirty="0"/>
              <a:t>, </a:t>
            </a:r>
            <a:r>
              <a:rPr lang="ru-KZ" dirty="0" err="1"/>
              <a:t>әлем</a:t>
            </a:r>
            <a:r>
              <a:rPr lang="ru-KZ" dirty="0"/>
              <a:t>!" &lt;&lt; </a:t>
            </a:r>
            <a:r>
              <a:rPr lang="ru-KZ" dirty="0" err="1"/>
              <a:t>endl</a:t>
            </a:r>
            <a:r>
              <a:rPr lang="ru-KZ" dirty="0"/>
              <a:t>;</a:t>
            </a:r>
          </a:p>
          <a:p>
            <a:r>
              <a:rPr lang="ru-KZ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1863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DBBC85-768F-9689-7FF6-7E595DBFD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1457" y="1349470"/>
            <a:ext cx="10013710" cy="1216152"/>
          </a:xfrm>
        </p:spPr>
        <p:txBody>
          <a:bodyPr/>
          <a:lstStyle/>
          <a:p>
            <a:pPr algn="ctr"/>
            <a:r>
              <a:rPr lang="ru-RU" dirty="0" err="1"/>
              <a:t>Параметрді</a:t>
            </a:r>
            <a:r>
              <a:rPr lang="ru-RU" dirty="0"/>
              <a:t> беру </a:t>
            </a:r>
            <a:r>
              <a:rPr lang="ru-RU" dirty="0" err="1"/>
              <a:t>тәсілдері</a:t>
            </a:r>
            <a:br>
              <a:rPr lang="ru-KZ" altLang="ru-KZ" sz="6000" b="0" dirty="0">
                <a:solidFill>
                  <a:schemeClr val="tx1"/>
                </a:solidFill>
                <a:latin typeface="Arial" panose="020B0604020202020204" pitchFamily="34" charset="0"/>
              </a:rPr>
            </a:br>
            <a:br>
              <a:rPr lang="ru-RU" dirty="0"/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AC413-D79C-D901-B5C3-2BCC01FE6C5D}"/>
              </a:ext>
            </a:extLst>
          </p:cNvPr>
          <p:cNvSpPr txBox="1"/>
          <p:nvPr/>
        </p:nvSpPr>
        <p:spPr>
          <a:xfrm>
            <a:off x="6281055" y="647738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A1E27DD-CF74-72CE-E5F2-28D3E8CAE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DB0F65F4-E4CB-C893-817E-63E48AABAD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413682"/>
              </p:ext>
            </p:extLst>
          </p:nvPr>
        </p:nvGraphicFramePr>
        <p:xfrm>
          <a:off x="1535352" y="2729547"/>
          <a:ext cx="10362734" cy="109728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181367">
                  <a:extLst>
                    <a:ext uri="{9D8B030D-6E8A-4147-A177-3AD203B41FA5}">
                      <a16:colId xmlns:a16="http://schemas.microsoft.com/office/drawing/2014/main" val="1723185185"/>
                    </a:ext>
                  </a:extLst>
                </a:gridCol>
                <a:gridCol w="5181367">
                  <a:extLst>
                    <a:ext uri="{9D8B030D-6E8A-4147-A177-3AD203B41FA5}">
                      <a16:colId xmlns:a16="http://schemas.microsoft.com/office/drawing/2014/main" val="261366932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b="1"/>
                        <a:t>Тәсіл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1" dirty="0" err="1"/>
                        <a:t>Сипаттама</a:t>
                      </a:r>
                      <a:endParaRPr lang="ru-RU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484047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0"/>
                        <a:t>мән арқылы (</a:t>
                      </a:r>
                      <a:r>
                        <a:rPr lang="en-US" b="0"/>
                        <a:t>by value)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/>
                        <a:t>аргументтің көшірмесі беріледі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618767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b="0" dirty="0" err="1"/>
                        <a:t>сілтеме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арқылы</a:t>
                      </a:r>
                      <a:r>
                        <a:rPr lang="ru-RU" b="0" dirty="0"/>
                        <a:t> (</a:t>
                      </a:r>
                      <a:r>
                        <a:rPr lang="en-US" b="0" dirty="0"/>
                        <a:t>by reference)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b="0" dirty="0" err="1"/>
                        <a:t>нақты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айнымалымен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жұмыс</a:t>
                      </a:r>
                      <a:r>
                        <a:rPr lang="ru-RU" b="0" dirty="0"/>
                        <a:t> </a:t>
                      </a:r>
                      <a:r>
                        <a:rPr lang="ru-RU" b="0" dirty="0" err="1"/>
                        <a:t>жасайды</a:t>
                      </a:r>
                      <a:endParaRPr lang="ru-RU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811131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F49BCCAA-57A6-2A14-EDCB-3A78F1F76DBE}"/>
              </a:ext>
            </a:extLst>
          </p:cNvPr>
          <p:cNvSpPr txBox="1"/>
          <p:nvPr/>
        </p:nvSpPr>
        <p:spPr>
          <a:xfrm>
            <a:off x="1613807" y="4381892"/>
            <a:ext cx="61885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 err="1"/>
              <a:t>Мысал</a:t>
            </a:r>
            <a:r>
              <a:rPr lang="ru-RU" b="1" dirty="0"/>
              <a:t> (</a:t>
            </a:r>
            <a:r>
              <a:rPr lang="en-US" b="1" dirty="0"/>
              <a:t>by reference):</a:t>
            </a:r>
            <a:endParaRPr lang="ru-RU" b="1" dirty="0"/>
          </a:p>
          <a:p>
            <a:endParaRPr lang="ru-RU" dirty="0"/>
          </a:p>
          <a:p>
            <a:r>
              <a:rPr lang="en-US" dirty="0"/>
              <a:t>void increment(int &amp;x) {</a:t>
            </a:r>
          </a:p>
          <a:p>
            <a:r>
              <a:rPr lang="en-US" dirty="0"/>
              <a:t>    x++;</a:t>
            </a:r>
          </a:p>
          <a:p>
            <a:r>
              <a:rPr lang="en-US" dirty="0"/>
              <a:t>}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431214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EE7DF-21D3-2802-7102-9DCA82E6C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Әдепкі</a:t>
            </a:r>
            <a:r>
              <a:rPr lang="ru-RU" dirty="0"/>
              <a:t> </a:t>
            </a:r>
            <a:r>
              <a:rPr lang="ru-RU" dirty="0" err="1"/>
              <a:t>мәндер</a:t>
            </a:r>
            <a:r>
              <a:rPr lang="ru-RU" dirty="0"/>
              <a:t> (</a:t>
            </a:r>
            <a:r>
              <a:rPr lang="en-US" dirty="0"/>
              <a:t>default parameters)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E63CE9-B82C-7FFD-C14A-3045A8CA3F6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35734" y="2492828"/>
            <a:ext cx="6643495" cy="1216153"/>
          </a:xfrm>
        </p:spPr>
        <p:txBody>
          <a:bodyPr>
            <a:noAutofit/>
          </a:bodyPr>
          <a:lstStyle/>
          <a:p>
            <a:r>
              <a:rPr lang="en-US" sz="1600" b="1" dirty="0"/>
              <a:t>int power(int base, int exponent = 2) {</a:t>
            </a:r>
          </a:p>
          <a:p>
            <a:r>
              <a:rPr lang="en-US" sz="1600" b="1" dirty="0"/>
              <a:t>    return pow(base, exponent);</a:t>
            </a:r>
          </a:p>
          <a:p>
            <a:r>
              <a:rPr lang="en-US" sz="1600" b="1" dirty="0"/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CEC87E-1E51-7053-B28A-EA791C0A3859}"/>
              </a:ext>
            </a:extLst>
          </p:cNvPr>
          <p:cNvSpPr txBox="1"/>
          <p:nvPr/>
        </p:nvSpPr>
        <p:spPr>
          <a:xfrm>
            <a:off x="1556658" y="5345278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int factorial(int n) {</a:t>
            </a:r>
          </a:p>
          <a:p>
            <a:r>
              <a:rPr lang="en-US" dirty="0"/>
              <a:t>    if (n == 1) return 1;</a:t>
            </a:r>
          </a:p>
          <a:p>
            <a:r>
              <a:rPr lang="en-US" dirty="0"/>
              <a:t>    return n * factorial(n - 1);</a:t>
            </a:r>
          </a:p>
          <a:p>
            <a:r>
              <a:rPr lang="en-US" dirty="0"/>
              <a:t>}</a:t>
            </a:r>
            <a:endParaRPr lang="ru-KZ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EC9C48-D0FA-51D1-0194-6F150C7FF470}"/>
              </a:ext>
            </a:extLst>
          </p:cNvPr>
          <p:cNvSpPr txBox="1"/>
          <p:nvPr/>
        </p:nvSpPr>
        <p:spPr>
          <a:xfrm>
            <a:off x="1377043" y="4006335"/>
            <a:ext cx="61504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 err="1"/>
              <a:t>Рекурсивті</a:t>
            </a:r>
            <a:r>
              <a:rPr lang="ru-RU" sz="2400" b="1" dirty="0"/>
              <a:t> </a:t>
            </a:r>
            <a:r>
              <a:rPr lang="ru-RU" sz="2400" b="1" dirty="0" err="1"/>
              <a:t>функциялар</a:t>
            </a:r>
            <a:endParaRPr lang="ru-KZ" sz="24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A9664F-0359-8A82-20AA-80C1047C4724}"/>
              </a:ext>
            </a:extLst>
          </p:cNvPr>
          <p:cNvSpPr txBox="1"/>
          <p:nvPr/>
        </p:nvSpPr>
        <p:spPr>
          <a:xfrm>
            <a:off x="1409700" y="4542756"/>
            <a:ext cx="103142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Функция </a:t>
            </a:r>
            <a:r>
              <a:rPr lang="ru-RU" b="1" dirty="0" err="1"/>
              <a:t>өзі</a:t>
            </a:r>
            <a:r>
              <a:rPr lang="ru-RU" b="1" dirty="0"/>
              <a:t> </a:t>
            </a:r>
            <a:r>
              <a:rPr lang="ru-RU" b="1" dirty="0" err="1"/>
              <a:t>өзін</a:t>
            </a:r>
            <a:r>
              <a:rPr lang="ru-RU" b="1" dirty="0"/>
              <a:t> </a:t>
            </a:r>
            <a:r>
              <a:rPr lang="ru-RU" b="1" dirty="0" err="1"/>
              <a:t>шақыратын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 —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b="1" dirty="0"/>
              <a:t>рекурсия</a:t>
            </a:r>
            <a:r>
              <a:rPr lang="ru-RU" dirty="0"/>
              <a:t> </a:t>
            </a:r>
            <a:r>
              <a:rPr lang="ru-RU" dirty="0" err="1"/>
              <a:t>деп</a:t>
            </a:r>
            <a:r>
              <a:rPr lang="ru-RU" dirty="0"/>
              <a:t> </a:t>
            </a:r>
            <a:r>
              <a:rPr lang="ru-RU" dirty="0" err="1"/>
              <a:t>аталады</a:t>
            </a:r>
            <a:r>
              <a:rPr lang="ru-RU" dirty="0"/>
              <a:t>.</a:t>
            </a:r>
            <a:endParaRPr lang="ru-KZ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DB49545-F38D-6E02-3CD5-A7E759309DE5}"/>
              </a:ext>
            </a:extLst>
          </p:cNvPr>
          <p:cNvSpPr txBox="1"/>
          <p:nvPr/>
        </p:nvSpPr>
        <p:spPr>
          <a:xfrm>
            <a:off x="1409701" y="4909850"/>
            <a:ext cx="61504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Мысал</a:t>
            </a:r>
            <a:r>
              <a:rPr lang="ru-RU" dirty="0"/>
              <a:t>: факториал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992620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AF72E-FC1B-5947-3214-296926A66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DD2B19-244D-6C18-6145-2E0B8C095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Функцияны</a:t>
            </a:r>
            <a:r>
              <a:rPr lang="ru-RU" dirty="0"/>
              <a:t> </a:t>
            </a:r>
            <a:r>
              <a:rPr lang="ru-RU" dirty="0" err="1"/>
              <a:t>бөлек</a:t>
            </a:r>
            <a:r>
              <a:rPr lang="ru-RU" dirty="0"/>
              <a:t> </a:t>
            </a:r>
            <a:r>
              <a:rPr lang="ru-RU" dirty="0" err="1"/>
              <a:t>файлда</a:t>
            </a:r>
            <a:r>
              <a:rPr lang="ru-RU" dirty="0"/>
              <a:t> </a:t>
            </a:r>
            <a:r>
              <a:rPr lang="ru-RU" dirty="0" err="1"/>
              <a:t>жазу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72955C-B85F-8DD0-6B23-F643B469745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35734" y="2492828"/>
            <a:ext cx="6643495" cy="1216153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rgbClr val="7030A0"/>
                </a:solidFill>
              </a:rPr>
              <a:t>functions.h</a:t>
            </a:r>
            <a:endParaRPr lang="ru-RU" b="1" dirty="0">
              <a:solidFill>
                <a:srgbClr val="7030A0"/>
              </a:solidFill>
            </a:endParaRPr>
          </a:p>
          <a:p>
            <a:r>
              <a:rPr lang="en-US" b="1" dirty="0"/>
              <a:t>int add(int a, int b);</a:t>
            </a:r>
            <a:endParaRPr lang="ru-RU" b="1" dirty="0"/>
          </a:p>
          <a:p>
            <a:endParaRPr lang="ru-RU" b="1" dirty="0"/>
          </a:p>
          <a:p>
            <a:r>
              <a:rPr lang="en-US" b="1" dirty="0">
                <a:solidFill>
                  <a:srgbClr val="7030A0"/>
                </a:solidFill>
              </a:rPr>
              <a:t>functions.cpp</a:t>
            </a:r>
            <a:r>
              <a:rPr lang="ru-RU" b="1" dirty="0">
                <a:solidFill>
                  <a:srgbClr val="7030A0"/>
                </a:solidFill>
              </a:rPr>
              <a:t> </a:t>
            </a:r>
          </a:p>
          <a:p>
            <a:r>
              <a:rPr lang="en-US" b="1" dirty="0"/>
              <a:t>int add(int a, int b) {    return a + b;}</a:t>
            </a:r>
            <a:endParaRPr lang="ru-RU" b="1" dirty="0"/>
          </a:p>
          <a:p>
            <a:endParaRPr lang="ru-RU" b="1" dirty="0"/>
          </a:p>
          <a:p>
            <a:r>
              <a:rPr lang="en-US" b="1" dirty="0">
                <a:solidFill>
                  <a:srgbClr val="7030A0"/>
                </a:solidFill>
              </a:rPr>
              <a:t>main.cpp</a:t>
            </a:r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/>
              <a:t>#</a:t>
            </a:r>
            <a:r>
              <a:rPr lang="en-US" b="1" dirty="0"/>
              <a:t>include "</a:t>
            </a:r>
            <a:r>
              <a:rPr lang="en-US" b="1" dirty="0" err="1"/>
              <a:t>functions.h</a:t>
            </a:r>
            <a:r>
              <a:rPr lang="en-US" b="1" dirty="0"/>
              <a:t>"}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729347-ACEF-68D1-56FF-A3143A993852}"/>
              </a:ext>
            </a:extLst>
          </p:cNvPr>
          <p:cNvSpPr txBox="1"/>
          <p:nvPr/>
        </p:nvSpPr>
        <p:spPr>
          <a:xfrm>
            <a:off x="-54427" y="6139932"/>
            <a:ext cx="72389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</p:spTree>
    <p:extLst>
      <p:ext uri="{BB962C8B-B14F-4D97-AF65-F5344CB8AC3E}">
        <p14:creationId xmlns:p14="http://schemas.microsoft.com/office/powerpoint/2010/main" val="1491440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F1E18-AD2D-13C4-08B4-4974F68423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A820FA-A865-EC0E-D60C-E6ED5DE65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spcAft>
                <a:spcPct val="0"/>
              </a:spcAft>
            </a:pPr>
            <a:r>
              <a:rPr lang="ru-RU" altLang="ru-KZ" dirty="0" err="1">
                <a:solidFill>
                  <a:schemeClr val="tx1"/>
                </a:solidFill>
                <a:latin typeface="Arial" panose="020B0604020202020204" pitchFamily="34" charset="0"/>
              </a:rPr>
              <a:t>Мысал</a:t>
            </a:r>
            <a:endParaRPr lang="ru-KZ" altLang="ru-KZ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2C257B-430D-6D55-8677-21B7FA15C00C}"/>
              </a:ext>
            </a:extLst>
          </p:cNvPr>
          <p:cNvSpPr txBox="1"/>
          <p:nvPr/>
        </p:nvSpPr>
        <p:spPr>
          <a:xfrm>
            <a:off x="87087" y="635764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juz50</a:t>
            </a:r>
            <a:endParaRPr lang="ru-KZ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8258C3C-F515-086F-8BDD-4523E2DB3B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99457" y="2155368"/>
            <a:ext cx="11223171" cy="288035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pt-BR" sz="1400" b="1" dirty="0">
                <a:solidFill>
                  <a:schemeClr val="tx1"/>
                </a:solidFill>
              </a:rPr>
              <a:t>#include &lt;iostream&gt;</a:t>
            </a:r>
          </a:p>
          <a:p>
            <a:pPr>
              <a:lnSpc>
                <a:spcPct val="100000"/>
              </a:lnSpc>
            </a:pPr>
            <a:r>
              <a:rPr lang="pt-BR" sz="1400" b="1" dirty="0">
                <a:solidFill>
                  <a:schemeClr val="tx1"/>
                </a:solidFill>
              </a:rPr>
              <a:t>using namespace std;</a:t>
            </a:r>
          </a:p>
          <a:p>
            <a:pPr>
              <a:lnSpc>
                <a:spcPct val="100000"/>
              </a:lnSpc>
            </a:pPr>
            <a:r>
              <a:rPr lang="pt-BR" sz="1400" b="1" dirty="0">
                <a:solidFill>
                  <a:schemeClr val="tx1"/>
                </a:solidFill>
              </a:rPr>
              <a:t>int square(int n) {</a:t>
            </a:r>
          </a:p>
          <a:p>
            <a:pPr>
              <a:lnSpc>
                <a:spcPct val="100000"/>
              </a:lnSpc>
            </a:pPr>
            <a:r>
              <a:rPr lang="pt-BR" sz="1400" b="1" dirty="0">
                <a:solidFill>
                  <a:schemeClr val="tx1"/>
                </a:solidFill>
              </a:rPr>
              <a:t>    return n * n;</a:t>
            </a:r>
          </a:p>
          <a:p>
            <a:pPr>
              <a:lnSpc>
                <a:spcPct val="100000"/>
              </a:lnSpc>
            </a:pPr>
            <a:r>
              <a:rPr lang="pt-BR" sz="1400" b="1" dirty="0">
                <a:solidFill>
                  <a:schemeClr val="tx1"/>
                </a:solidFill>
              </a:rPr>
              <a:t>}</a:t>
            </a:r>
          </a:p>
          <a:p>
            <a:pPr>
              <a:lnSpc>
                <a:spcPct val="100000"/>
              </a:lnSpc>
            </a:pPr>
            <a:r>
              <a:rPr lang="pt-BR" sz="1400" b="1" dirty="0">
                <a:solidFill>
                  <a:schemeClr val="tx1"/>
                </a:solidFill>
              </a:rPr>
              <a:t>int main() {</a:t>
            </a:r>
          </a:p>
          <a:p>
            <a:pPr>
              <a:lnSpc>
                <a:spcPct val="100000"/>
              </a:lnSpc>
            </a:pPr>
            <a:r>
              <a:rPr lang="pt-BR" sz="1400" b="1" dirty="0">
                <a:solidFill>
                  <a:schemeClr val="tx1"/>
                </a:solidFill>
              </a:rPr>
              <a:t>    int x;</a:t>
            </a:r>
          </a:p>
          <a:p>
            <a:pPr>
              <a:lnSpc>
                <a:spcPct val="100000"/>
              </a:lnSpc>
            </a:pPr>
            <a:r>
              <a:rPr lang="pt-BR" sz="1400" b="1" dirty="0">
                <a:solidFill>
                  <a:schemeClr val="tx1"/>
                </a:solidFill>
              </a:rPr>
              <a:t>    cout &lt;&lt; "</a:t>
            </a:r>
            <a:r>
              <a:rPr lang="ru-RU" sz="1400" b="1" dirty="0">
                <a:solidFill>
                  <a:schemeClr val="tx1"/>
                </a:solidFill>
              </a:rPr>
              <a:t>Сан </a:t>
            </a:r>
            <a:r>
              <a:rPr lang="ru-RU" sz="1400" b="1" dirty="0" err="1">
                <a:solidFill>
                  <a:schemeClr val="tx1"/>
                </a:solidFill>
              </a:rPr>
              <a:t>енгізіңіз</a:t>
            </a:r>
            <a:r>
              <a:rPr lang="ru-RU" sz="1400" b="1" dirty="0">
                <a:solidFill>
                  <a:schemeClr val="tx1"/>
                </a:solidFill>
              </a:rPr>
              <a:t>: ";</a:t>
            </a:r>
          </a:p>
          <a:p>
            <a:pPr>
              <a:lnSpc>
                <a:spcPct val="100000"/>
              </a:lnSpc>
            </a:pPr>
            <a:r>
              <a:rPr lang="ru-RU" sz="1400" b="1" dirty="0">
                <a:solidFill>
                  <a:schemeClr val="tx1"/>
                </a:solidFill>
              </a:rPr>
              <a:t>    </a:t>
            </a:r>
            <a:r>
              <a:rPr lang="pt-BR" sz="1400" b="1" dirty="0">
                <a:solidFill>
                  <a:schemeClr val="tx1"/>
                </a:solidFill>
              </a:rPr>
              <a:t>cin &gt;&gt; x;</a:t>
            </a:r>
          </a:p>
          <a:p>
            <a:pPr>
              <a:lnSpc>
                <a:spcPct val="100000"/>
              </a:lnSpc>
            </a:pPr>
            <a:r>
              <a:rPr lang="pt-BR" sz="1400" b="1" dirty="0">
                <a:solidFill>
                  <a:schemeClr val="tx1"/>
                </a:solidFill>
              </a:rPr>
              <a:t>    cout &lt;&lt; "</a:t>
            </a:r>
            <a:r>
              <a:rPr lang="ru-RU" sz="1400" b="1" dirty="0">
                <a:solidFill>
                  <a:schemeClr val="tx1"/>
                </a:solidFill>
              </a:rPr>
              <a:t>Квадраты: " &lt;&lt; </a:t>
            </a:r>
            <a:r>
              <a:rPr lang="pt-BR" sz="1400" b="1" dirty="0">
                <a:solidFill>
                  <a:schemeClr val="tx1"/>
                </a:solidFill>
              </a:rPr>
              <a:t>square(x);</a:t>
            </a:r>
          </a:p>
          <a:p>
            <a:pPr>
              <a:lnSpc>
                <a:spcPct val="100000"/>
              </a:lnSpc>
            </a:pPr>
            <a:r>
              <a:rPr lang="pt-BR" sz="1400" b="1" dirty="0">
                <a:solidFill>
                  <a:schemeClr val="tx1"/>
                </a:solidFill>
              </a:rPr>
              <a:t>}</a:t>
            </a:r>
            <a:endParaRPr lang="ru-KZ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50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5F9A84-EEA2-797D-C40D-EB0B524456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/>
              <a:t>Рекурсия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342659203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15731</TotalTime>
  <Words>582</Words>
  <Application>Microsoft Office PowerPoint</Application>
  <PresentationFormat>Широкоэкранный</PresentationFormat>
  <Paragraphs>121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Meiryo</vt:lpstr>
      <vt:lpstr>Arial</vt:lpstr>
      <vt:lpstr>Calibri</vt:lpstr>
      <vt:lpstr>Corbel</vt:lpstr>
      <vt:lpstr>Wingdings</vt:lpstr>
      <vt:lpstr>ShojiVTI</vt:lpstr>
      <vt:lpstr>«Функциялар»</vt:lpstr>
      <vt:lpstr>Кіріспе</vt:lpstr>
      <vt:lpstr> Функция типтері</vt:lpstr>
      <vt:lpstr>Функция құрылымы</vt:lpstr>
      <vt:lpstr>Параметрді беру тәсілдері  </vt:lpstr>
      <vt:lpstr>Әдепкі мәндер (default parameters)</vt:lpstr>
      <vt:lpstr>Функцияны бөлек файлда жазу</vt:lpstr>
      <vt:lpstr>Мысал</vt:lpstr>
      <vt:lpstr>Рекурсия</vt:lpstr>
      <vt:lpstr>Рекурсия</vt:lpstr>
      <vt:lpstr>Қарапайым мысал – Факториал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21</cp:revision>
  <dcterms:created xsi:type="dcterms:W3CDTF">2025-06-29T15:56:56Z</dcterms:created>
  <dcterms:modified xsi:type="dcterms:W3CDTF">2025-10-29T14:23:37Z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